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 Semi Bold"/>
      <p:regular r:id="rId17"/>
    </p:embeddedFont>
    <p:embeddedFont>
      <p:font typeface="Brygada 1918 Semi Bold"/>
      <p:regular r:id="rId18"/>
    </p:embeddedFont>
    <p:embeddedFont>
      <p:font typeface="Brygada 1918 Semi Bold"/>
      <p:regular r:id="rId19"/>
    </p:embeddedFont>
    <p:embeddedFont>
      <p:font typeface="Brygada 1918 Semi Bold"/>
      <p:regular r:id="rId20"/>
    </p:embeddedFont>
    <p:embeddedFont>
      <p:font typeface="Brygada 1918"/>
      <p:regular r:id="rId21"/>
    </p:embeddedFont>
    <p:embeddedFont>
      <p:font typeface="Brygada 1918"/>
      <p:regular r:id="rId22"/>
    </p:embeddedFont>
    <p:embeddedFont>
      <p:font typeface="Brygada 1918"/>
      <p:regular r:id="rId23"/>
    </p:embeddedFont>
    <p:embeddedFont>
      <p:font typeface="Brygada 1918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3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973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Bike Sales Analysis - India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Understanding resale value, depreciation, and regional demand to drive smarter pricing and market decisions across India's bike market.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24664"/>
            <a:ext cx="2434233" cy="426244"/>
          </a:xfrm>
          <a:prstGeom prst="roundRect">
            <a:avLst>
              <a:gd name="adj" fmla="val 63859"/>
            </a:avLst>
          </a:prstGeom>
          <a:solidFill>
            <a:srgbClr val="EAEDDE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247061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192649"/>
            <a:ext cx="188987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RECOMMENDATIONS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641634"/>
            <a:ext cx="75703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690574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626C3B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63310" y="2690574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626C3B"/>
          </a:solidFill>
          <a:ln/>
        </p:spPr>
      </p:sp>
      <p:sp>
        <p:nvSpPr>
          <p:cNvPr id="8" name="Text 5"/>
          <p:cNvSpPr/>
          <p:nvPr/>
        </p:nvSpPr>
        <p:spPr>
          <a:xfrm>
            <a:off x="1142524" y="2947868"/>
            <a:ext cx="42519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Stock Low-Depreciation Brands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42524" y="3438287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Prioritize brands with lower depreciation percentages - they retain higher resale value and reduce inventory risk in the used-bike market.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690574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83792E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398067" y="2690574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83792E"/>
          </a:solidFill>
          <a:ln/>
        </p:spPr>
      </p:sp>
      <p:sp>
        <p:nvSpPr>
          <p:cNvPr id="12" name="Text 9"/>
          <p:cNvSpPr/>
          <p:nvPr/>
        </p:nvSpPr>
        <p:spPr>
          <a:xfrm>
            <a:off x="7777282" y="2947868"/>
            <a:ext cx="3715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Bundle Insurance Renewals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777282" y="3438287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Bikes with expired insurance show lower resale value. Offer insurance renewal packages at resale to improve buyer confidence and accelerate sales.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93790" y="5011103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E8AF3B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63310" y="5011103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E8AF3B"/>
          </a:solidFill>
          <a:ln/>
        </p:spPr>
      </p:sp>
      <p:sp>
        <p:nvSpPr>
          <p:cNvPr id="16" name="Text 13"/>
          <p:cNvSpPr/>
          <p:nvPr/>
        </p:nvSpPr>
        <p:spPr>
          <a:xfrm>
            <a:off x="1142524" y="5268397"/>
            <a:ext cx="48575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Promote Value-Retention Fuel Types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142524" y="5758815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Actively market fuel types with lower average depreciation to maximize long-term value retention for customers.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428548" y="5011103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6EBD4"/>
          </a:solidFill>
          <a:ln w="30480">
            <a:solidFill>
              <a:srgbClr val="CC914D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7398067" y="5011103"/>
            <a:ext cx="121920" cy="2093714"/>
          </a:xfrm>
          <a:prstGeom prst="roundRect">
            <a:avLst>
              <a:gd name="adj" fmla="val 279070"/>
            </a:avLst>
          </a:prstGeom>
          <a:solidFill>
            <a:srgbClr val="CC914D"/>
          </a:solidFill>
          <a:ln/>
        </p:spPr>
      </p:sp>
      <p:sp>
        <p:nvSpPr>
          <p:cNvPr id="20" name="Text 17"/>
          <p:cNvSpPr/>
          <p:nvPr/>
        </p:nvSpPr>
        <p:spPr>
          <a:xfrm>
            <a:off x="7777282" y="5268397"/>
            <a:ext cx="4420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Expand High-Performing Brands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777282" y="5758815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Prioritize brands with strong, consistent sales across multiple states - they indicate stable demand and wider market acceptance.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29496"/>
            <a:ext cx="1878330" cy="426244"/>
          </a:xfrm>
          <a:prstGeom prst="roundRect">
            <a:avLst>
              <a:gd name="adj" fmla="val 63859"/>
            </a:avLst>
          </a:prstGeom>
          <a:solidFill>
            <a:srgbClr val="EAEDDE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851892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797481"/>
            <a:ext cx="133397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PROJECT GOAL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2464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Problem Statement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50557"/>
            <a:ext cx="8284131" cy="469427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38943" y="2981087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This project analyzes bike sales data across India to understand how resale value, depreciation, and regional demand influence market performance and pricing decisions.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638943" y="4999673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goal: identify key factors affecting resale prices, brand performance, and market trends to support data-driven decision-making for dealers and sellers.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6618" y="627578"/>
            <a:ext cx="564451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6618" y="1670209"/>
            <a:ext cx="7563564" cy="1314450"/>
          </a:xfrm>
          <a:prstGeom prst="roundRect">
            <a:avLst>
              <a:gd name="adj" fmla="val 25765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09980" y="1903571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Scale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9980" y="2391013"/>
            <a:ext cx="7096839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10,000 rows across 18 columns of comprehensive bike sales data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76618" y="3209330"/>
            <a:ext cx="7563564" cy="1314450"/>
          </a:xfrm>
          <a:prstGeom prst="roundRect">
            <a:avLst>
              <a:gd name="adj" fmla="val 25765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09980" y="344269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9980" y="3930134"/>
            <a:ext cx="7096839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Model, state, fuel type, engine cc, insurance status, registration year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6618" y="4748451"/>
            <a:ext cx="7563564" cy="1314450"/>
          </a:xfrm>
          <a:prstGeom prst="roundRect">
            <a:avLst>
              <a:gd name="adj" fmla="val 25765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09980" y="498181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9980" y="5469255"/>
            <a:ext cx="7096839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Price, resale price, depreciation, depreciation percentage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6618" y="6287572"/>
            <a:ext cx="7563564" cy="1314450"/>
          </a:xfrm>
          <a:prstGeom prst="roundRect">
            <a:avLst>
              <a:gd name="adj" fmla="val 25765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9980" y="652093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9980" y="7008376"/>
            <a:ext cx="7096839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Zero missing null values - clean, analysis-ready dataset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EDA Using Python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626C3B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7082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Imported dataset using pandas, checked structure with df.info() and summary statistics with .describe()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83792E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Quality Checks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Verified no null values or duplicated data, ensuring dataset integrity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8AF3B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315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Renamed columns to snake_case for better readability and documentation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CC914D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Outlier Detection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Performed outlier analysis on price and resale_price to identify extreme values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99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Feature Engineering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4040" y="2804279"/>
            <a:ext cx="6183630" cy="366998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6926" y="3701284"/>
            <a:ext cx="526404" cy="5264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7933" y="5316479"/>
            <a:ext cx="1537100" cy="592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Price Segment</a:t>
            </a:r>
            <a:endParaRPr lang="en-US" sz="18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9793" y="3702271"/>
            <a:ext cx="526404" cy="52640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210765" y="5316479"/>
            <a:ext cx="1537100" cy="592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Depreciation %</a:t>
            </a:r>
            <a:endParaRPr lang="en-US" sz="18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52625" y="3702271"/>
            <a:ext cx="526404" cy="52640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42013" y="5464530"/>
            <a:ext cx="1537100" cy="29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Depreciation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638943" y="2545675"/>
            <a:ext cx="30244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New Variables Created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9638943" y="3126819"/>
            <a:ext cx="4205168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Depreciation calculated as price minus resale_price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Depreciation percentage derived from depreciation values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Price segments categorized from price data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638943" y="5508440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Connected Python script to PostgreSQL and loaded cleaned DataFrame into database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8310"/>
            <a:ext cx="57803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SQL Analysis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80717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Revenue by Brands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22463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Compared total revenue across all brands in the dataset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880717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Top 5 Brands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42246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Identified brands with highest average resale prices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880717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Insurance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42246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Tracked petrol bikes with expired insurance status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880717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932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Owner Distribution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42246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Calculated bike counts by owner type categories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6902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Depreciation by Fuel Type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395847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762607" y="627816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D311B"/>
          </a:solidFill>
          <a:ln/>
        </p:spPr>
      </p:sp>
      <p:sp>
        <p:nvSpPr>
          <p:cNvPr id="5" name="Text 2"/>
          <p:cNvSpPr/>
          <p:nvPr/>
        </p:nvSpPr>
        <p:spPr>
          <a:xfrm>
            <a:off x="3050381" y="6278166"/>
            <a:ext cx="180927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Avg Depreciation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27816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45C32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278166"/>
            <a:ext cx="161710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Depreciation %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3085505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Electric bikes show the lowest depreciation at 28%, making them the best value retention investment. Petrol bikes depreciate at 35%, while diesel shows the highest depreciation at 38%.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638943" y="5104090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This data reveals clear opportunities for dealers to prioritize fuel types with stronger resale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670203"/>
            <a:ext cx="5751790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Regional Performance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3429" y="1876306"/>
            <a:ext cx="355008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State Contribution Analysis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63429" y="2426851"/>
            <a:ext cx="4240292" cy="1369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Calculated percentage contribution of each state to total resale price, revealing regional market strength and demand patterns.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3429" y="4005858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Brand Rankings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63429" y="4556403"/>
            <a:ext cx="4240292" cy="102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Used window functions to rank brands by average resale price, identifying market leaders and value performers.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3429" y="5793105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Top Models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63429" y="6343650"/>
            <a:ext cx="4240292" cy="102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Applied CTEs to find top 3 bike models per brand by resale price, highlighting best-performing products.</a:t>
            </a:r>
            <a:endParaRPr lang="en-US" sz="17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3550" y="2252424"/>
            <a:ext cx="8330922" cy="47208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Built an interactive Power BI dashboard presenting key insights visually: brand performance, regional trends, depreciation analysis, and resale value patterns across India's bike market.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2026-02-09T11:00:41Z</dcterms:created>
  <dcterms:modified xsi:type="dcterms:W3CDTF">2026-02-09T11:00:41Z</dcterms:modified>
</cp:coreProperties>
</file>